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75" r:id="rId2"/>
    <p:sldId id="381" r:id="rId3"/>
    <p:sldId id="386" r:id="rId4"/>
    <p:sldId id="385" r:id="rId5"/>
    <p:sldId id="384" r:id="rId6"/>
    <p:sldId id="382" r:id="rId7"/>
  </p:sldIdLst>
  <p:sldSz cx="9906000" cy="6858000" type="A4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pos="1533" userDrawn="1">
          <p15:clr>
            <a:srgbClr val="A4A3A4"/>
          </p15:clr>
        </p15:guide>
        <p15:guide id="3" pos="4707" userDrawn="1">
          <p15:clr>
            <a:srgbClr val="A4A3A4"/>
          </p15:clr>
        </p15:guide>
        <p15:guide id="4" pos="4027" userDrawn="1">
          <p15:clr>
            <a:srgbClr val="A4A3A4"/>
          </p15:clr>
        </p15:guide>
        <p15:guide id="5" pos="2213" userDrawn="1">
          <p15:clr>
            <a:srgbClr val="A4A3A4"/>
          </p15:clr>
        </p15:guide>
        <p15:guide id="6" pos="796" userDrawn="1">
          <p15:clr>
            <a:srgbClr val="A4A3A4"/>
          </p15:clr>
        </p15:guide>
        <p15:guide id="7" orient="horz" pos="2160">
          <p15:clr>
            <a:srgbClr val="A4A3A4"/>
          </p15:clr>
        </p15:guide>
        <p15:guide id="8" pos="3460" userDrawn="1">
          <p15:clr>
            <a:srgbClr val="A4A3A4"/>
          </p15:clr>
        </p15:guide>
        <p15:guide id="9" pos="27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9B9B"/>
    <a:srgbClr val="4B4B4B"/>
    <a:srgbClr val="009900"/>
    <a:srgbClr val="6A6B6B"/>
    <a:srgbClr val="4A4B4B"/>
    <a:srgbClr val="961A24"/>
    <a:srgbClr val="4C4B4B"/>
    <a:srgbClr val="6C6B6B"/>
    <a:srgbClr val="9C9B9B"/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>
      <p:cViewPr varScale="1">
        <p:scale>
          <a:sx n="107" d="100"/>
          <a:sy n="107" d="100"/>
        </p:scale>
        <p:origin x="1380" y="96"/>
      </p:cViewPr>
      <p:guideLst>
        <p:guide pos="3120"/>
        <p:guide pos="1533"/>
        <p:guide pos="4707"/>
        <p:guide pos="4027"/>
        <p:guide pos="2213"/>
        <p:guide pos="796"/>
        <p:guide orient="horz" pos="2160"/>
        <p:guide pos="3460"/>
        <p:guide pos="27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1A3B0B-4365-427E-B92E-543DFCD12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49" y="3429000"/>
            <a:ext cx="7429500" cy="821772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Mastertitel</a:t>
            </a:r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B78A3D1-0CF8-4B1E-B7D1-609734AE4A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813" y="740563"/>
            <a:ext cx="2138374" cy="2138374"/>
          </a:xfrm>
          <a:prstGeom prst="rect">
            <a:avLst/>
          </a:prstGeom>
        </p:spPr>
      </p:pic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5F1F919F-B43B-455F-B48C-08B5CF6718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8250" y="5289321"/>
            <a:ext cx="7429499" cy="503846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961A24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TEXT</a:t>
            </a:r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D358A2-FD27-4BDF-A962-1F31F04ACD78}"/>
              </a:ext>
            </a:extLst>
          </p:cNvPr>
          <p:cNvSpPr/>
          <p:nvPr userDrawn="1"/>
        </p:nvSpPr>
        <p:spPr>
          <a:xfrm>
            <a:off x="8553450" y="639072"/>
            <a:ext cx="1259911" cy="1259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120B68C-B540-4900-BCC2-CA84D08B0DDE}"/>
              </a:ext>
            </a:extLst>
          </p:cNvPr>
          <p:cNvSpPr/>
          <p:nvPr userDrawn="1"/>
        </p:nvSpPr>
        <p:spPr>
          <a:xfrm>
            <a:off x="3332982" y="5883028"/>
            <a:ext cx="3240036" cy="859085"/>
          </a:xfrm>
          <a:prstGeom prst="rect">
            <a:avLst/>
          </a:prstGeom>
          <a:solidFill>
            <a:srgbClr val="961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388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B666C-E636-4A8C-AB7D-84C20E01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72BD4F-DC04-43BD-B50E-57D3206C0AD0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9501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6144F-4B9C-42FC-9B76-FFBF0EEC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>
            <a:lvl1pPr>
              <a:defRPr sz="3400"/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675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2D58C07-4AB8-474C-87BD-9B9C93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728663"/>
            <a:ext cx="9532937" cy="108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A38445-3B9E-4FBD-BC1D-1D4C75B8B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0" y="1989138"/>
            <a:ext cx="9515475" cy="47529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41C8027-BD4A-4368-889B-049C51CB6DC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041" y="728662"/>
            <a:ext cx="1080397" cy="1080397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98347FA2-89A3-4E89-8EA8-9D20D5BCDBB8}"/>
              </a:ext>
            </a:extLst>
          </p:cNvPr>
          <p:cNvSpPr/>
          <p:nvPr userDrawn="1"/>
        </p:nvSpPr>
        <p:spPr>
          <a:xfrm>
            <a:off x="190499" y="1989139"/>
            <a:ext cx="9525002" cy="4752974"/>
          </a:xfrm>
          <a:prstGeom prst="rect">
            <a:avLst/>
          </a:prstGeom>
          <a:noFill/>
          <a:ln>
            <a:solidFill>
              <a:srgbClr val="961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969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9" r:id="rId3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120" userDrawn="1">
          <p15:clr>
            <a:srgbClr val="F26B43"/>
          </p15:clr>
        </p15:guide>
        <p15:guide id="3" pos="104" userDrawn="1">
          <p15:clr>
            <a:srgbClr val="F26B43"/>
          </p15:clr>
        </p15:guide>
        <p15:guide id="7" pos="5444" userDrawn="1">
          <p15:clr>
            <a:srgbClr val="F26B43"/>
          </p15:clr>
        </p15:guide>
        <p15:guide id="9" pos="6125" userDrawn="1">
          <p15:clr>
            <a:srgbClr val="F26B43"/>
          </p15:clr>
        </p15:guide>
        <p15:guide id="10" orient="horz" pos="4247" userDrawn="1">
          <p15:clr>
            <a:srgbClr val="F26B43"/>
          </p15:clr>
        </p15:guide>
        <p15:guide id="11" orient="horz" pos="459" userDrawn="1">
          <p15:clr>
            <a:srgbClr val="F26B43"/>
          </p15:clr>
        </p15:guide>
        <p15:guide id="12" orient="horz" pos="1140" userDrawn="1">
          <p15:clr>
            <a:srgbClr val="F26B43"/>
          </p15:clr>
        </p15:guide>
        <p15:guide id="13" orient="horz" pos="12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4539867" y="2708992"/>
            <a:ext cx="810009" cy="360004"/>
          </a:xfrm>
          <a:prstGeom prst="ellipse">
            <a:avLst/>
          </a:prstGeom>
          <a:solidFill>
            <a:srgbClr val="B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4745755" y="3378482"/>
            <a:ext cx="412750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8" name="AutoShape 6"/>
          <p:cNvCxnSpPr>
            <a:cxnSpLocks noChangeShapeType="1"/>
            <a:stCxn id="40" idx="2"/>
            <a:endCxn id="47" idx="0"/>
          </p:cNvCxnSpPr>
          <p:nvPr/>
        </p:nvCxnSpPr>
        <p:spPr bwMode="auto">
          <a:xfrm>
            <a:off x="4944269" y="3059118"/>
            <a:ext cx="7861" cy="31936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6563817" y="3373835"/>
            <a:ext cx="412750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0" name="Gerade Verbindung 13"/>
          <p:cNvCxnSpPr>
            <a:cxnSpLocks noChangeShapeType="1"/>
            <a:stCxn id="41" idx="4"/>
            <a:endCxn id="68" idx="0"/>
          </p:cNvCxnSpPr>
          <p:nvPr/>
        </p:nvCxnSpPr>
        <p:spPr bwMode="auto">
          <a:xfrm>
            <a:off x="4944872" y="3068996"/>
            <a:ext cx="1825320" cy="304839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4241800" y="2720564"/>
            <a:ext cx="1404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M 1-4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-447060" y="5679025"/>
            <a:ext cx="1080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2 Mäkler eingeführt und 8 durchschnittliche Lösungen vermittelt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362949" y="6060479"/>
            <a:ext cx="918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Provision CHF 2’080.-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 MONATSPLAN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241701" y="2100435"/>
            <a:ext cx="140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1. Monat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898BFA2-7161-4EBA-BDBF-25B3F3859E41}"/>
              </a:ext>
            </a:extLst>
          </p:cNvPr>
          <p:cNvSpPr txBox="1"/>
          <p:nvPr/>
        </p:nvSpPr>
        <p:spPr>
          <a:xfrm>
            <a:off x="186532" y="6503489"/>
            <a:ext cx="9532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/>
              <a:t>Es handelt sich bei den hier ausgewiesenen Zahlen um eine Beispielrechnung. Es können darauf keine Rechtsansprüche geltend gemacht werden.</a:t>
            </a:r>
          </a:p>
        </p:txBody>
      </p:sp>
    </p:spTree>
    <p:extLst>
      <p:ext uri="{BB962C8B-B14F-4D97-AF65-F5344CB8AC3E}">
        <p14:creationId xmlns:p14="http://schemas.microsoft.com/office/powerpoint/2010/main" val="43645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4539867" y="2708992"/>
            <a:ext cx="810009" cy="360004"/>
          </a:xfrm>
          <a:prstGeom prst="ellipse">
            <a:avLst/>
          </a:prstGeom>
          <a:solidFill>
            <a:srgbClr val="B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4744656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8" name="AutoShape 6"/>
          <p:cNvCxnSpPr>
            <a:cxnSpLocks noChangeShapeType="1"/>
            <a:stCxn id="41" idx="4"/>
            <a:endCxn id="47" idx="0"/>
          </p:cNvCxnSpPr>
          <p:nvPr/>
        </p:nvCxnSpPr>
        <p:spPr bwMode="auto">
          <a:xfrm>
            <a:off x="4944872" y="3068996"/>
            <a:ext cx="6159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4746526" y="4065869"/>
            <a:ext cx="414338" cy="379413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4" name="AutoShape 12"/>
          <p:cNvCxnSpPr>
            <a:cxnSpLocks noChangeShapeType="1"/>
            <a:stCxn id="47" idx="4"/>
            <a:endCxn id="53" idx="0"/>
          </p:cNvCxnSpPr>
          <p:nvPr/>
        </p:nvCxnSpPr>
        <p:spPr bwMode="auto">
          <a:xfrm>
            <a:off x="4951031" y="3759482"/>
            <a:ext cx="2664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37"/>
          <p:cNvCxnSpPr>
            <a:cxnSpLocks noChangeShapeType="1"/>
            <a:stCxn id="41" idx="4"/>
            <a:endCxn id="72" idx="0"/>
          </p:cNvCxnSpPr>
          <p:nvPr/>
        </p:nvCxnSpPr>
        <p:spPr bwMode="auto">
          <a:xfrm flipH="1">
            <a:off x="3075600" y="3068996"/>
            <a:ext cx="1869272" cy="309486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6653961" y="3373835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49198" y="4062546"/>
            <a:ext cx="411163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0" name="Gerade Verbindung 13"/>
          <p:cNvCxnSpPr>
            <a:cxnSpLocks noChangeShapeType="1"/>
            <a:stCxn id="41" idx="4"/>
            <a:endCxn id="68" idx="0"/>
          </p:cNvCxnSpPr>
          <p:nvPr/>
        </p:nvCxnSpPr>
        <p:spPr bwMode="auto">
          <a:xfrm>
            <a:off x="4944872" y="3068996"/>
            <a:ext cx="1915464" cy="304839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2869225" y="3378482"/>
            <a:ext cx="412750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8" name="AutoShape 24"/>
          <p:cNvCxnSpPr>
            <a:cxnSpLocks noChangeShapeType="1"/>
            <a:stCxn id="68" idx="4"/>
            <a:endCxn id="69" idx="0"/>
          </p:cNvCxnSpPr>
          <p:nvPr/>
        </p:nvCxnSpPr>
        <p:spPr bwMode="auto">
          <a:xfrm flipH="1">
            <a:off x="6854780" y="3754835"/>
            <a:ext cx="5556" cy="30771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4241800" y="2720564"/>
            <a:ext cx="1404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M 5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62949" y="5679025"/>
            <a:ext cx="9180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Jeder Mäkler vermittelt pro Monat 2 durchschnittliche Lösungen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362949" y="6060479"/>
            <a:ext cx="918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Provision CHF 3’520.-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 MONATSPLAN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241701" y="2100435"/>
            <a:ext cx="140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2. Monat</a:t>
            </a:r>
          </a:p>
        </p:txBody>
      </p:sp>
    </p:spTree>
    <p:extLst>
      <p:ext uri="{BB962C8B-B14F-4D97-AF65-F5344CB8AC3E}">
        <p14:creationId xmlns:p14="http://schemas.microsoft.com/office/powerpoint/2010/main" val="136657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4539867" y="2708992"/>
            <a:ext cx="810009" cy="360004"/>
          </a:xfrm>
          <a:prstGeom prst="ellipse">
            <a:avLst/>
          </a:prstGeom>
          <a:solidFill>
            <a:srgbClr val="B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auto">
          <a:xfrm>
            <a:off x="1041279" y="3378482"/>
            <a:ext cx="414338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6" name="AutoShape 4"/>
          <p:cNvCxnSpPr>
            <a:cxnSpLocks noChangeShapeType="1"/>
            <a:stCxn id="41" idx="4"/>
            <a:endCxn id="45" idx="0"/>
          </p:cNvCxnSpPr>
          <p:nvPr/>
        </p:nvCxnSpPr>
        <p:spPr bwMode="auto">
          <a:xfrm flipH="1">
            <a:off x="1248448" y="3068996"/>
            <a:ext cx="3696424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4744656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8" name="AutoShape 6"/>
          <p:cNvCxnSpPr>
            <a:cxnSpLocks noChangeShapeType="1"/>
            <a:stCxn id="41" idx="4"/>
            <a:endCxn id="47" idx="0"/>
          </p:cNvCxnSpPr>
          <p:nvPr/>
        </p:nvCxnSpPr>
        <p:spPr bwMode="auto">
          <a:xfrm>
            <a:off x="4944872" y="3068996"/>
            <a:ext cx="6159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4746526" y="4065869"/>
            <a:ext cx="414338" cy="379413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4" name="AutoShape 12"/>
          <p:cNvCxnSpPr>
            <a:cxnSpLocks noChangeShapeType="1"/>
            <a:stCxn id="47" idx="4"/>
            <a:endCxn id="53" idx="0"/>
          </p:cNvCxnSpPr>
          <p:nvPr/>
        </p:nvCxnSpPr>
        <p:spPr bwMode="auto">
          <a:xfrm>
            <a:off x="4951031" y="3759482"/>
            <a:ext cx="2664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4241701" y="4067457"/>
            <a:ext cx="414338" cy="379412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6" name="AutoShape 16"/>
          <p:cNvCxnSpPr>
            <a:cxnSpLocks noChangeShapeType="1"/>
            <a:stCxn id="47" idx="4"/>
          </p:cNvCxnSpPr>
          <p:nvPr/>
        </p:nvCxnSpPr>
        <p:spPr bwMode="auto">
          <a:xfrm flipH="1">
            <a:off x="4457579" y="3759482"/>
            <a:ext cx="493452" cy="3079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37"/>
          <p:cNvCxnSpPr>
            <a:cxnSpLocks noChangeShapeType="1"/>
            <a:stCxn id="41" idx="4"/>
            <a:endCxn id="72" idx="0"/>
          </p:cNvCxnSpPr>
          <p:nvPr/>
        </p:nvCxnSpPr>
        <p:spPr bwMode="auto">
          <a:xfrm flipH="1">
            <a:off x="3075600" y="3068996"/>
            <a:ext cx="1869272" cy="309486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6653961" y="3373835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49198" y="4062546"/>
            <a:ext cx="411163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0" name="Gerade Verbindung 13"/>
          <p:cNvCxnSpPr>
            <a:cxnSpLocks noChangeShapeType="1"/>
            <a:stCxn id="41" idx="4"/>
            <a:endCxn id="68" idx="0"/>
          </p:cNvCxnSpPr>
          <p:nvPr/>
        </p:nvCxnSpPr>
        <p:spPr bwMode="auto">
          <a:xfrm>
            <a:off x="4944872" y="3068996"/>
            <a:ext cx="1915464" cy="304839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2869225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73" name="AutoShape 23"/>
          <p:cNvSpPr>
            <a:spLocks noChangeArrowheads="1"/>
          </p:cNvSpPr>
          <p:nvPr/>
        </p:nvSpPr>
        <p:spPr bwMode="auto">
          <a:xfrm>
            <a:off x="2874268" y="4064282"/>
            <a:ext cx="411162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7" name="AutoShape 24"/>
          <p:cNvCxnSpPr>
            <a:cxnSpLocks noChangeShapeType="1"/>
            <a:stCxn id="72" idx="4"/>
            <a:endCxn id="73" idx="0"/>
          </p:cNvCxnSpPr>
          <p:nvPr/>
        </p:nvCxnSpPr>
        <p:spPr bwMode="auto">
          <a:xfrm>
            <a:off x="3075600" y="3759482"/>
            <a:ext cx="4249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24"/>
          <p:cNvCxnSpPr>
            <a:cxnSpLocks noChangeShapeType="1"/>
            <a:stCxn id="68" idx="4"/>
            <a:endCxn id="69" idx="0"/>
          </p:cNvCxnSpPr>
          <p:nvPr/>
        </p:nvCxnSpPr>
        <p:spPr bwMode="auto">
          <a:xfrm flipH="1">
            <a:off x="6854780" y="3754835"/>
            <a:ext cx="5556" cy="30771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4241800" y="2720564"/>
            <a:ext cx="1404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TL 1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62949" y="5679025"/>
            <a:ext cx="9180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Jeder Mäkler vermittelt pro Monat 2 durchschnittliche Lösungen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362949" y="6060479"/>
            <a:ext cx="918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Provision CHF 8’800.-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 MONATSPLAN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241701" y="2100435"/>
            <a:ext cx="140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3. Monat</a:t>
            </a:r>
          </a:p>
        </p:txBody>
      </p:sp>
      <p:sp>
        <p:nvSpPr>
          <p:cNvPr id="96" name="AutoShape 19"/>
          <p:cNvSpPr>
            <a:spLocks noChangeArrowheads="1"/>
          </p:cNvSpPr>
          <p:nvPr/>
        </p:nvSpPr>
        <p:spPr bwMode="auto">
          <a:xfrm>
            <a:off x="7148692" y="4059007"/>
            <a:ext cx="414337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7" name="AutoShape 20"/>
          <p:cNvCxnSpPr>
            <a:cxnSpLocks noChangeShapeType="1"/>
            <a:stCxn id="68" idx="4"/>
            <a:endCxn id="96" idx="0"/>
          </p:cNvCxnSpPr>
          <p:nvPr/>
        </p:nvCxnSpPr>
        <p:spPr bwMode="auto">
          <a:xfrm>
            <a:off x="6860336" y="3754835"/>
            <a:ext cx="495525" cy="30417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953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4539867" y="2708992"/>
            <a:ext cx="810009" cy="360004"/>
          </a:xfrm>
          <a:prstGeom prst="ellipse">
            <a:avLst/>
          </a:prstGeom>
          <a:solidFill>
            <a:srgbClr val="B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auto">
          <a:xfrm>
            <a:off x="1041279" y="3378482"/>
            <a:ext cx="414338" cy="381000"/>
          </a:xfrm>
          <a:prstGeom prst="smileyFace">
            <a:avLst>
              <a:gd name="adj" fmla="val 4653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6" name="AutoShape 4"/>
          <p:cNvCxnSpPr>
            <a:cxnSpLocks noChangeShapeType="1"/>
            <a:stCxn id="41" idx="4"/>
            <a:endCxn id="45" idx="0"/>
          </p:cNvCxnSpPr>
          <p:nvPr/>
        </p:nvCxnSpPr>
        <p:spPr bwMode="auto">
          <a:xfrm flipH="1">
            <a:off x="1248448" y="3068996"/>
            <a:ext cx="3696424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4744656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8" name="AutoShape 6"/>
          <p:cNvCxnSpPr>
            <a:cxnSpLocks noChangeShapeType="1"/>
            <a:stCxn id="41" idx="4"/>
            <a:endCxn id="47" idx="0"/>
          </p:cNvCxnSpPr>
          <p:nvPr/>
        </p:nvCxnSpPr>
        <p:spPr bwMode="auto">
          <a:xfrm>
            <a:off x="4944872" y="3068996"/>
            <a:ext cx="6159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AutoShape 9"/>
          <p:cNvSpPr>
            <a:spLocks noChangeArrowheads="1"/>
          </p:cNvSpPr>
          <p:nvPr/>
        </p:nvSpPr>
        <p:spPr bwMode="auto">
          <a:xfrm>
            <a:off x="1046042" y="4065869"/>
            <a:ext cx="414337" cy="379413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2" name="AutoShape 10"/>
          <p:cNvCxnSpPr>
            <a:cxnSpLocks noChangeShapeType="1"/>
            <a:stCxn id="45" idx="4"/>
            <a:endCxn id="51" idx="0"/>
          </p:cNvCxnSpPr>
          <p:nvPr/>
        </p:nvCxnSpPr>
        <p:spPr bwMode="auto">
          <a:xfrm>
            <a:off x="1248448" y="3759482"/>
            <a:ext cx="4763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4746526" y="4065869"/>
            <a:ext cx="414338" cy="379413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4" name="AutoShape 12"/>
          <p:cNvCxnSpPr>
            <a:cxnSpLocks noChangeShapeType="1"/>
            <a:stCxn id="47" idx="4"/>
            <a:endCxn id="53" idx="0"/>
          </p:cNvCxnSpPr>
          <p:nvPr/>
        </p:nvCxnSpPr>
        <p:spPr bwMode="auto">
          <a:xfrm>
            <a:off x="4951031" y="3759482"/>
            <a:ext cx="2664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4241701" y="4067457"/>
            <a:ext cx="414338" cy="379412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6" name="AutoShape 16"/>
          <p:cNvCxnSpPr>
            <a:cxnSpLocks noChangeShapeType="1"/>
            <a:stCxn id="47" idx="4"/>
          </p:cNvCxnSpPr>
          <p:nvPr/>
        </p:nvCxnSpPr>
        <p:spPr bwMode="auto">
          <a:xfrm flipH="1">
            <a:off x="4457579" y="3759482"/>
            <a:ext cx="493452" cy="3079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AutoShape 17"/>
          <p:cNvSpPr>
            <a:spLocks noChangeArrowheads="1"/>
          </p:cNvSpPr>
          <p:nvPr/>
        </p:nvSpPr>
        <p:spPr bwMode="auto">
          <a:xfrm>
            <a:off x="4745772" y="4750082"/>
            <a:ext cx="414337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8" name="AutoShape 18"/>
          <p:cNvCxnSpPr>
            <a:cxnSpLocks noChangeShapeType="1"/>
            <a:stCxn id="53" idx="4"/>
            <a:endCxn id="57" idx="0"/>
          </p:cNvCxnSpPr>
          <p:nvPr/>
        </p:nvCxnSpPr>
        <p:spPr bwMode="auto">
          <a:xfrm flipH="1">
            <a:off x="4952941" y="4445282"/>
            <a:ext cx="754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21"/>
          <p:cNvSpPr>
            <a:spLocks noChangeArrowheads="1"/>
          </p:cNvSpPr>
          <p:nvPr/>
        </p:nvSpPr>
        <p:spPr bwMode="auto">
          <a:xfrm>
            <a:off x="8373038" y="3380069"/>
            <a:ext cx="412750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62" name="AutoShape 22"/>
          <p:cNvCxnSpPr>
            <a:cxnSpLocks noChangeShapeType="1"/>
            <a:stCxn id="41" idx="4"/>
            <a:endCxn id="61" idx="0"/>
          </p:cNvCxnSpPr>
          <p:nvPr/>
        </p:nvCxnSpPr>
        <p:spPr bwMode="auto">
          <a:xfrm>
            <a:off x="4944872" y="3068996"/>
            <a:ext cx="3634541" cy="31107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37"/>
          <p:cNvCxnSpPr>
            <a:cxnSpLocks noChangeShapeType="1"/>
            <a:stCxn id="41" idx="4"/>
            <a:endCxn id="72" idx="0"/>
          </p:cNvCxnSpPr>
          <p:nvPr/>
        </p:nvCxnSpPr>
        <p:spPr bwMode="auto">
          <a:xfrm flipH="1">
            <a:off x="3075600" y="3068996"/>
            <a:ext cx="1869272" cy="309486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6653961" y="3373835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49198" y="4062546"/>
            <a:ext cx="411163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0" name="Gerade Verbindung 13"/>
          <p:cNvCxnSpPr>
            <a:cxnSpLocks noChangeShapeType="1"/>
            <a:stCxn id="41" idx="4"/>
            <a:endCxn id="68" idx="0"/>
          </p:cNvCxnSpPr>
          <p:nvPr/>
        </p:nvCxnSpPr>
        <p:spPr bwMode="auto">
          <a:xfrm>
            <a:off x="4944872" y="3068996"/>
            <a:ext cx="1915464" cy="304839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2869225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73" name="AutoShape 23"/>
          <p:cNvSpPr>
            <a:spLocks noChangeArrowheads="1"/>
          </p:cNvSpPr>
          <p:nvPr/>
        </p:nvSpPr>
        <p:spPr bwMode="auto">
          <a:xfrm>
            <a:off x="2874268" y="4064282"/>
            <a:ext cx="411162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7" name="AutoShape 24"/>
          <p:cNvCxnSpPr>
            <a:cxnSpLocks noChangeShapeType="1"/>
            <a:stCxn id="72" idx="4"/>
            <a:endCxn id="73" idx="0"/>
          </p:cNvCxnSpPr>
          <p:nvPr/>
        </p:nvCxnSpPr>
        <p:spPr bwMode="auto">
          <a:xfrm>
            <a:off x="3075600" y="3759482"/>
            <a:ext cx="4249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24"/>
          <p:cNvCxnSpPr>
            <a:cxnSpLocks noChangeShapeType="1"/>
            <a:stCxn id="68" idx="4"/>
            <a:endCxn id="69" idx="0"/>
          </p:cNvCxnSpPr>
          <p:nvPr/>
        </p:nvCxnSpPr>
        <p:spPr bwMode="auto">
          <a:xfrm flipH="1">
            <a:off x="6854780" y="3754835"/>
            <a:ext cx="5556" cy="30771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4241800" y="2720564"/>
            <a:ext cx="1404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TL 1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62949" y="5679025"/>
            <a:ext cx="9180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Jeder Mäkler vermittelt pro Monat 2 durchschnittliche Lösungen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362949" y="6060479"/>
            <a:ext cx="918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Provision CHF 11’360.-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 MONATSPLAN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241701" y="2100435"/>
            <a:ext cx="140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4. Monat</a:t>
            </a:r>
          </a:p>
        </p:txBody>
      </p:sp>
      <p:sp>
        <p:nvSpPr>
          <p:cNvPr id="96" name="AutoShape 19"/>
          <p:cNvSpPr>
            <a:spLocks noChangeArrowheads="1"/>
          </p:cNvSpPr>
          <p:nvPr/>
        </p:nvSpPr>
        <p:spPr bwMode="auto">
          <a:xfrm>
            <a:off x="7148692" y="4059007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7" name="AutoShape 20"/>
          <p:cNvCxnSpPr>
            <a:cxnSpLocks noChangeShapeType="1"/>
            <a:stCxn id="68" idx="4"/>
            <a:endCxn id="96" idx="0"/>
          </p:cNvCxnSpPr>
          <p:nvPr/>
        </p:nvCxnSpPr>
        <p:spPr bwMode="auto">
          <a:xfrm>
            <a:off x="6860336" y="3754835"/>
            <a:ext cx="495525" cy="30417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AutoShape 19"/>
          <p:cNvSpPr>
            <a:spLocks noChangeArrowheads="1"/>
          </p:cNvSpPr>
          <p:nvPr/>
        </p:nvSpPr>
        <p:spPr bwMode="auto">
          <a:xfrm>
            <a:off x="2369098" y="4063898"/>
            <a:ext cx="414337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101" name="AutoShape 20"/>
          <p:cNvCxnSpPr>
            <a:cxnSpLocks noChangeShapeType="1"/>
            <a:stCxn id="72" idx="4"/>
            <a:endCxn id="100" idx="0"/>
          </p:cNvCxnSpPr>
          <p:nvPr/>
        </p:nvCxnSpPr>
        <p:spPr bwMode="auto">
          <a:xfrm flipH="1">
            <a:off x="2576267" y="3759482"/>
            <a:ext cx="499333" cy="30441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AutoShape 19"/>
          <p:cNvSpPr>
            <a:spLocks noChangeArrowheads="1"/>
          </p:cNvSpPr>
          <p:nvPr/>
        </p:nvSpPr>
        <p:spPr bwMode="auto">
          <a:xfrm>
            <a:off x="6652800" y="4760930"/>
            <a:ext cx="414337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6" name="AutoShape 20"/>
          <p:cNvCxnSpPr>
            <a:cxnSpLocks noChangeShapeType="1"/>
            <a:stCxn id="69" idx="4"/>
            <a:endCxn id="71" idx="0"/>
          </p:cNvCxnSpPr>
          <p:nvPr/>
        </p:nvCxnSpPr>
        <p:spPr bwMode="auto">
          <a:xfrm>
            <a:off x="6854780" y="4443546"/>
            <a:ext cx="5189" cy="31738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1195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4539867" y="2708992"/>
            <a:ext cx="810009" cy="360004"/>
          </a:xfrm>
          <a:prstGeom prst="ellipse">
            <a:avLst/>
          </a:prstGeom>
          <a:solidFill>
            <a:srgbClr val="B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auto">
          <a:xfrm>
            <a:off x="1041279" y="3378482"/>
            <a:ext cx="414338" cy="381000"/>
          </a:xfrm>
          <a:prstGeom prst="smileyFace">
            <a:avLst>
              <a:gd name="adj" fmla="val 4653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6" name="AutoShape 4"/>
          <p:cNvCxnSpPr>
            <a:cxnSpLocks noChangeShapeType="1"/>
            <a:stCxn id="41" idx="4"/>
            <a:endCxn id="45" idx="0"/>
          </p:cNvCxnSpPr>
          <p:nvPr/>
        </p:nvCxnSpPr>
        <p:spPr bwMode="auto">
          <a:xfrm flipH="1">
            <a:off x="1248448" y="3068996"/>
            <a:ext cx="3696424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4744656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8" name="AutoShape 6"/>
          <p:cNvCxnSpPr>
            <a:cxnSpLocks noChangeShapeType="1"/>
            <a:stCxn id="41" idx="4"/>
            <a:endCxn id="47" idx="0"/>
          </p:cNvCxnSpPr>
          <p:nvPr/>
        </p:nvCxnSpPr>
        <p:spPr bwMode="auto">
          <a:xfrm>
            <a:off x="4944872" y="3068996"/>
            <a:ext cx="6159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AutoShape 9"/>
          <p:cNvSpPr>
            <a:spLocks noChangeArrowheads="1"/>
          </p:cNvSpPr>
          <p:nvPr/>
        </p:nvSpPr>
        <p:spPr bwMode="auto">
          <a:xfrm>
            <a:off x="1046042" y="4065869"/>
            <a:ext cx="414337" cy="379413"/>
          </a:xfrm>
          <a:prstGeom prst="smileyFace">
            <a:avLst>
              <a:gd name="adj" fmla="val 4653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2" name="AutoShape 10"/>
          <p:cNvCxnSpPr>
            <a:cxnSpLocks noChangeShapeType="1"/>
            <a:stCxn id="45" idx="4"/>
            <a:endCxn id="51" idx="0"/>
          </p:cNvCxnSpPr>
          <p:nvPr/>
        </p:nvCxnSpPr>
        <p:spPr bwMode="auto">
          <a:xfrm>
            <a:off x="1248448" y="3759482"/>
            <a:ext cx="4763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4746526" y="4065869"/>
            <a:ext cx="414338" cy="379413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4" name="AutoShape 12"/>
          <p:cNvCxnSpPr>
            <a:cxnSpLocks noChangeShapeType="1"/>
            <a:stCxn id="47" idx="4"/>
            <a:endCxn id="53" idx="0"/>
          </p:cNvCxnSpPr>
          <p:nvPr/>
        </p:nvCxnSpPr>
        <p:spPr bwMode="auto">
          <a:xfrm>
            <a:off x="4951031" y="3759482"/>
            <a:ext cx="2664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4241701" y="4067457"/>
            <a:ext cx="414338" cy="379412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6" name="AutoShape 16"/>
          <p:cNvCxnSpPr>
            <a:cxnSpLocks noChangeShapeType="1"/>
            <a:stCxn id="47" idx="4"/>
          </p:cNvCxnSpPr>
          <p:nvPr/>
        </p:nvCxnSpPr>
        <p:spPr bwMode="auto">
          <a:xfrm flipH="1">
            <a:off x="4457579" y="3759482"/>
            <a:ext cx="493452" cy="3079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AutoShape 17"/>
          <p:cNvSpPr>
            <a:spLocks noChangeArrowheads="1"/>
          </p:cNvSpPr>
          <p:nvPr/>
        </p:nvSpPr>
        <p:spPr bwMode="auto">
          <a:xfrm>
            <a:off x="4745772" y="4750082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8" name="AutoShape 18"/>
          <p:cNvCxnSpPr>
            <a:cxnSpLocks noChangeShapeType="1"/>
            <a:stCxn id="53" idx="4"/>
            <a:endCxn id="57" idx="0"/>
          </p:cNvCxnSpPr>
          <p:nvPr/>
        </p:nvCxnSpPr>
        <p:spPr bwMode="auto">
          <a:xfrm flipH="1">
            <a:off x="4952941" y="4445282"/>
            <a:ext cx="754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1046042" y="4758019"/>
            <a:ext cx="414337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60" name="AutoShape 20"/>
          <p:cNvCxnSpPr>
            <a:cxnSpLocks noChangeShapeType="1"/>
            <a:stCxn id="51" idx="4"/>
            <a:endCxn id="59" idx="0"/>
          </p:cNvCxnSpPr>
          <p:nvPr/>
        </p:nvCxnSpPr>
        <p:spPr bwMode="auto">
          <a:xfrm>
            <a:off x="1253211" y="4445282"/>
            <a:ext cx="0" cy="3127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21"/>
          <p:cNvSpPr>
            <a:spLocks noChangeArrowheads="1"/>
          </p:cNvSpPr>
          <p:nvPr/>
        </p:nvSpPr>
        <p:spPr bwMode="auto">
          <a:xfrm>
            <a:off x="8373038" y="3380069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62" name="AutoShape 22"/>
          <p:cNvCxnSpPr>
            <a:cxnSpLocks noChangeShapeType="1"/>
            <a:stCxn id="41" idx="4"/>
            <a:endCxn id="61" idx="0"/>
          </p:cNvCxnSpPr>
          <p:nvPr/>
        </p:nvCxnSpPr>
        <p:spPr bwMode="auto">
          <a:xfrm>
            <a:off x="4944872" y="3068996"/>
            <a:ext cx="3634541" cy="31107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37"/>
          <p:cNvCxnSpPr>
            <a:cxnSpLocks noChangeShapeType="1"/>
            <a:stCxn id="41" idx="4"/>
            <a:endCxn id="72" idx="0"/>
          </p:cNvCxnSpPr>
          <p:nvPr/>
        </p:nvCxnSpPr>
        <p:spPr bwMode="auto">
          <a:xfrm flipH="1">
            <a:off x="3075600" y="3068996"/>
            <a:ext cx="1869272" cy="309486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6653961" y="3373835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49198" y="4062546"/>
            <a:ext cx="411163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0" name="Gerade Verbindung 13"/>
          <p:cNvCxnSpPr>
            <a:cxnSpLocks noChangeShapeType="1"/>
            <a:stCxn id="41" idx="4"/>
            <a:endCxn id="68" idx="0"/>
          </p:cNvCxnSpPr>
          <p:nvPr/>
        </p:nvCxnSpPr>
        <p:spPr bwMode="auto">
          <a:xfrm>
            <a:off x="4944872" y="3068996"/>
            <a:ext cx="1915464" cy="304839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2869225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73" name="AutoShape 23"/>
          <p:cNvSpPr>
            <a:spLocks noChangeArrowheads="1"/>
          </p:cNvSpPr>
          <p:nvPr/>
        </p:nvSpPr>
        <p:spPr bwMode="auto">
          <a:xfrm>
            <a:off x="2874268" y="4064282"/>
            <a:ext cx="411162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74" name="AutoShape 23"/>
          <p:cNvSpPr>
            <a:spLocks noChangeArrowheads="1"/>
          </p:cNvSpPr>
          <p:nvPr/>
        </p:nvSpPr>
        <p:spPr bwMode="auto">
          <a:xfrm>
            <a:off x="6149283" y="4059007"/>
            <a:ext cx="411163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7" name="AutoShape 24"/>
          <p:cNvCxnSpPr>
            <a:cxnSpLocks noChangeShapeType="1"/>
            <a:stCxn id="72" idx="4"/>
            <a:endCxn id="73" idx="0"/>
          </p:cNvCxnSpPr>
          <p:nvPr/>
        </p:nvCxnSpPr>
        <p:spPr bwMode="auto">
          <a:xfrm>
            <a:off x="3075600" y="3759482"/>
            <a:ext cx="4249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24"/>
          <p:cNvCxnSpPr>
            <a:cxnSpLocks noChangeShapeType="1"/>
            <a:stCxn id="68" idx="4"/>
            <a:endCxn id="69" idx="0"/>
          </p:cNvCxnSpPr>
          <p:nvPr/>
        </p:nvCxnSpPr>
        <p:spPr bwMode="auto">
          <a:xfrm flipH="1">
            <a:off x="6854780" y="3754835"/>
            <a:ext cx="5556" cy="30771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AutoShape 24"/>
          <p:cNvCxnSpPr>
            <a:cxnSpLocks noChangeShapeType="1"/>
            <a:stCxn id="68" idx="4"/>
            <a:endCxn id="74" idx="0"/>
          </p:cNvCxnSpPr>
          <p:nvPr/>
        </p:nvCxnSpPr>
        <p:spPr bwMode="auto">
          <a:xfrm flipH="1">
            <a:off x="6354865" y="3754835"/>
            <a:ext cx="505471" cy="30417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4241800" y="2720564"/>
            <a:ext cx="1404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TL 3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62949" y="5679025"/>
            <a:ext cx="9180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Jeder Mäkler vermittelt pro Monat 2 durchschnittliche Lösungen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362949" y="6060479"/>
            <a:ext cx="918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Provision CHF 17’600.-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 MONATSPLAN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241701" y="2100435"/>
            <a:ext cx="140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5. Monat</a:t>
            </a:r>
          </a:p>
        </p:txBody>
      </p:sp>
      <p:sp>
        <p:nvSpPr>
          <p:cNvPr id="92" name="AutoShape 19"/>
          <p:cNvSpPr>
            <a:spLocks noChangeArrowheads="1"/>
          </p:cNvSpPr>
          <p:nvPr/>
        </p:nvSpPr>
        <p:spPr bwMode="auto">
          <a:xfrm>
            <a:off x="8373038" y="4067310"/>
            <a:ext cx="414337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3" name="AutoShape 20"/>
          <p:cNvCxnSpPr>
            <a:cxnSpLocks noChangeShapeType="1"/>
            <a:stCxn id="61" idx="4"/>
            <a:endCxn id="92" idx="0"/>
          </p:cNvCxnSpPr>
          <p:nvPr/>
        </p:nvCxnSpPr>
        <p:spPr bwMode="auto">
          <a:xfrm>
            <a:off x="8579413" y="3761069"/>
            <a:ext cx="794" cy="30624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AutoShape 19"/>
          <p:cNvSpPr>
            <a:spLocks noChangeArrowheads="1"/>
          </p:cNvSpPr>
          <p:nvPr/>
        </p:nvSpPr>
        <p:spPr bwMode="auto">
          <a:xfrm>
            <a:off x="7148692" y="4059007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7" name="AutoShape 20"/>
          <p:cNvCxnSpPr>
            <a:cxnSpLocks noChangeShapeType="1"/>
            <a:stCxn id="68" idx="4"/>
            <a:endCxn id="96" idx="0"/>
          </p:cNvCxnSpPr>
          <p:nvPr/>
        </p:nvCxnSpPr>
        <p:spPr bwMode="auto">
          <a:xfrm>
            <a:off x="6860336" y="3754835"/>
            <a:ext cx="495525" cy="30417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AutoShape 19"/>
          <p:cNvSpPr>
            <a:spLocks noChangeArrowheads="1"/>
          </p:cNvSpPr>
          <p:nvPr/>
        </p:nvSpPr>
        <p:spPr bwMode="auto">
          <a:xfrm>
            <a:off x="5249962" y="4750082"/>
            <a:ext cx="414337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9" name="AutoShape 20"/>
          <p:cNvCxnSpPr>
            <a:cxnSpLocks noChangeShapeType="1"/>
            <a:stCxn id="53" idx="4"/>
            <a:endCxn id="98" idx="0"/>
          </p:cNvCxnSpPr>
          <p:nvPr/>
        </p:nvCxnSpPr>
        <p:spPr bwMode="auto">
          <a:xfrm>
            <a:off x="4953695" y="4445282"/>
            <a:ext cx="503436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AutoShape 19"/>
          <p:cNvSpPr>
            <a:spLocks noChangeArrowheads="1"/>
          </p:cNvSpPr>
          <p:nvPr/>
        </p:nvSpPr>
        <p:spPr bwMode="auto">
          <a:xfrm>
            <a:off x="2369098" y="4063898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101" name="AutoShape 20"/>
          <p:cNvCxnSpPr>
            <a:cxnSpLocks noChangeShapeType="1"/>
            <a:stCxn id="72" idx="4"/>
            <a:endCxn id="100" idx="0"/>
          </p:cNvCxnSpPr>
          <p:nvPr/>
        </p:nvCxnSpPr>
        <p:spPr bwMode="auto">
          <a:xfrm flipH="1">
            <a:off x="2576267" y="3759482"/>
            <a:ext cx="499333" cy="30441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utoShape 23"/>
          <p:cNvSpPr>
            <a:spLocks noChangeArrowheads="1"/>
          </p:cNvSpPr>
          <p:nvPr/>
        </p:nvSpPr>
        <p:spPr bwMode="auto">
          <a:xfrm>
            <a:off x="2874268" y="4750082"/>
            <a:ext cx="411162" cy="381000"/>
          </a:xfrm>
          <a:prstGeom prst="smileyFace">
            <a:avLst>
              <a:gd name="adj" fmla="val 4653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0" name="AutoShape 24"/>
          <p:cNvCxnSpPr>
            <a:cxnSpLocks noChangeShapeType="1"/>
            <a:stCxn id="73" idx="4"/>
            <a:endCxn id="49" idx="0"/>
          </p:cNvCxnSpPr>
          <p:nvPr/>
        </p:nvCxnSpPr>
        <p:spPr bwMode="auto">
          <a:xfrm>
            <a:off x="3079849" y="4445282"/>
            <a:ext cx="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AutoShape 19"/>
          <p:cNvSpPr>
            <a:spLocks noChangeArrowheads="1"/>
          </p:cNvSpPr>
          <p:nvPr/>
        </p:nvSpPr>
        <p:spPr bwMode="auto">
          <a:xfrm>
            <a:off x="6652800" y="4760930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6" name="AutoShape 20"/>
          <p:cNvCxnSpPr>
            <a:cxnSpLocks noChangeShapeType="1"/>
            <a:stCxn id="69" idx="4"/>
            <a:endCxn id="71" idx="0"/>
          </p:cNvCxnSpPr>
          <p:nvPr/>
        </p:nvCxnSpPr>
        <p:spPr bwMode="auto">
          <a:xfrm>
            <a:off x="6854780" y="4443546"/>
            <a:ext cx="5189" cy="31738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0552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/>
        </p:nvSpPr>
        <p:spPr>
          <a:xfrm>
            <a:off x="4539867" y="2708992"/>
            <a:ext cx="810009" cy="360004"/>
          </a:xfrm>
          <a:prstGeom prst="ellipse">
            <a:avLst/>
          </a:prstGeom>
          <a:solidFill>
            <a:srgbClr val="B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1"/>
              </a:solidFill>
            </a:endParaRPr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auto">
          <a:xfrm>
            <a:off x="1041279" y="3378482"/>
            <a:ext cx="414338" cy="381000"/>
          </a:xfrm>
          <a:prstGeom prst="smileyFace">
            <a:avLst>
              <a:gd name="adj" fmla="val 4653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6" name="AutoShape 4"/>
          <p:cNvCxnSpPr>
            <a:cxnSpLocks noChangeShapeType="1"/>
            <a:stCxn id="41" idx="4"/>
            <a:endCxn id="45" idx="0"/>
          </p:cNvCxnSpPr>
          <p:nvPr/>
        </p:nvCxnSpPr>
        <p:spPr bwMode="auto">
          <a:xfrm flipH="1">
            <a:off x="1248448" y="3068996"/>
            <a:ext cx="3696424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4744656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48" name="AutoShape 6"/>
          <p:cNvCxnSpPr>
            <a:cxnSpLocks noChangeShapeType="1"/>
            <a:stCxn id="41" idx="4"/>
            <a:endCxn id="47" idx="0"/>
          </p:cNvCxnSpPr>
          <p:nvPr/>
        </p:nvCxnSpPr>
        <p:spPr bwMode="auto">
          <a:xfrm>
            <a:off x="4944872" y="3068996"/>
            <a:ext cx="6159" cy="30948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AutoShape 9"/>
          <p:cNvSpPr>
            <a:spLocks noChangeArrowheads="1"/>
          </p:cNvSpPr>
          <p:nvPr/>
        </p:nvSpPr>
        <p:spPr bwMode="auto">
          <a:xfrm>
            <a:off x="1046042" y="4065869"/>
            <a:ext cx="414337" cy="379413"/>
          </a:xfrm>
          <a:prstGeom prst="smileyFace">
            <a:avLst>
              <a:gd name="adj" fmla="val 4653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2" name="AutoShape 10"/>
          <p:cNvCxnSpPr>
            <a:cxnSpLocks noChangeShapeType="1"/>
            <a:stCxn id="45" idx="4"/>
            <a:endCxn id="51" idx="0"/>
          </p:cNvCxnSpPr>
          <p:nvPr/>
        </p:nvCxnSpPr>
        <p:spPr bwMode="auto">
          <a:xfrm>
            <a:off x="1248448" y="3759482"/>
            <a:ext cx="4763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4746526" y="4065869"/>
            <a:ext cx="414338" cy="379413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4" name="AutoShape 12"/>
          <p:cNvCxnSpPr>
            <a:cxnSpLocks noChangeShapeType="1"/>
            <a:stCxn id="47" idx="4"/>
            <a:endCxn id="53" idx="0"/>
          </p:cNvCxnSpPr>
          <p:nvPr/>
        </p:nvCxnSpPr>
        <p:spPr bwMode="auto">
          <a:xfrm>
            <a:off x="4951031" y="3759482"/>
            <a:ext cx="2664" cy="306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4241701" y="4067457"/>
            <a:ext cx="414338" cy="379412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6" name="AutoShape 16"/>
          <p:cNvCxnSpPr>
            <a:cxnSpLocks noChangeShapeType="1"/>
            <a:stCxn id="47" idx="4"/>
          </p:cNvCxnSpPr>
          <p:nvPr/>
        </p:nvCxnSpPr>
        <p:spPr bwMode="auto">
          <a:xfrm flipH="1">
            <a:off x="4457579" y="3759482"/>
            <a:ext cx="493452" cy="3079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AutoShape 17"/>
          <p:cNvSpPr>
            <a:spLocks noChangeArrowheads="1"/>
          </p:cNvSpPr>
          <p:nvPr/>
        </p:nvSpPr>
        <p:spPr bwMode="auto">
          <a:xfrm>
            <a:off x="4745772" y="4750082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8" name="AutoShape 18"/>
          <p:cNvCxnSpPr>
            <a:cxnSpLocks noChangeShapeType="1"/>
            <a:stCxn id="53" idx="4"/>
            <a:endCxn id="57" idx="0"/>
          </p:cNvCxnSpPr>
          <p:nvPr/>
        </p:nvCxnSpPr>
        <p:spPr bwMode="auto">
          <a:xfrm flipH="1">
            <a:off x="4952941" y="4445282"/>
            <a:ext cx="754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1046042" y="4758019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60" name="AutoShape 20"/>
          <p:cNvCxnSpPr>
            <a:cxnSpLocks noChangeShapeType="1"/>
            <a:stCxn id="51" idx="4"/>
            <a:endCxn id="59" idx="0"/>
          </p:cNvCxnSpPr>
          <p:nvPr/>
        </p:nvCxnSpPr>
        <p:spPr bwMode="auto">
          <a:xfrm>
            <a:off x="1253211" y="4445282"/>
            <a:ext cx="0" cy="3127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21"/>
          <p:cNvSpPr>
            <a:spLocks noChangeArrowheads="1"/>
          </p:cNvSpPr>
          <p:nvPr/>
        </p:nvSpPr>
        <p:spPr bwMode="auto">
          <a:xfrm>
            <a:off x="8373038" y="3380069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62" name="AutoShape 22"/>
          <p:cNvCxnSpPr>
            <a:cxnSpLocks noChangeShapeType="1"/>
            <a:stCxn id="41" idx="4"/>
            <a:endCxn id="61" idx="0"/>
          </p:cNvCxnSpPr>
          <p:nvPr/>
        </p:nvCxnSpPr>
        <p:spPr bwMode="auto">
          <a:xfrm>
            <a:off x="4944872" y="3068996"/>
            <a:ext cx="3634541" cy="31107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37"/>
          <p:cNvCxnSpPr>
            <a:cxnSpLocks noChangeShapeType="1"/>
            <a:stCxn id="41" idx="4"/>
            <a:endCxn id="72" idx="0"/>
          </p:cNvCxnSpPr>
          <p:nvPr/>
        </p:nvCxnSpPr>
        <p:spPr bwMode="auto">
          <a:xfrm flipH="1">
            <a:off x="3075600" y="3068996"/>
            <a:ext cx="1869272" cy="309486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6653961" y="3373835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49198" y="4062546"/>
            <a:ext cx="411163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0" name="Gerade Verbindung 13"/>
          <p:cNvCxnSpPr>
            <a:cxnSpLocks noChangeShapeType="1"/>
            <a:stCxn id="41" idx="4"/>
            <a:endCxn id="68" idx="0"/>
          </p:cNvCxnSpPr>
          <p:nvPr/>
        </p:nvCxnSpPr>
        <p:spPr bwMode="auto">
          <a:xfrm>
            <a:off x="4944872" y="3068996"/>
            <a:ext cx="1915464" cy="304839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2869225" y="3378482"/>
            <a:ext cx="412750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73" name="AutoShape 23"/>
          <p:cNvSpPr>
            <a:spLocks noChangeArrowheads="1"/>
          </p:cNvSpPr>
          <p:nvPr/>
        </p:nvSpPr>
        <p:spPr bwMode="auto">
          <a:xfrm>
            <a:off x="2874268" y="4064282"/>
            <a:ext cx="411162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74" name="AutoShape 23"/>
          <p:cNvSpPr>
            <a:spLocks noChangeArrowheads="1"/>
          </p:cNvSpPr>
          <p:nvPr/>
        </p:nvSpPr>
        <p:spPr bwMode="auto">
          <a:xfrm>
            <a:off x="6149283" y="4059007"/>
            <a:ext cx="411163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7" name="AutoShape 24"/>
          <p:cNvCxnSpPr>
            <a:cxnSpLocks noChangeShapeType="1"/>
            <a:stCxn id="72" idx="4"/>
            <a:endCxn id="73" idx="0"/>
          </p:cNvCxnSpPr>
          <p:nvPr/>
        </p:nvCxnSpPr>
        <p:spPr bwMode="auto">
          <a:xfrm>
            <a:off x="3075600" y="3759482"/>
            <a:ext cx="4249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24"/>
          <p:cNvCxnSpPr>
            <a:cxnSpLocks noChangeShapeType="1"/>
            <a:stCxn id="68" idx="4"/>
            <a:endCxn id="69" idx="0"/>
          </p:cNvCxnSpPr>
          <p:nvPr/>
        </p:nvCxnSpPr>
        <p:spPr bwMode="auto">
          <a:xfrm flipH="1">
            <a:off x="6854780" y="3754835"/>
            <a:ext cx="5556" cy="30771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AutoShape 24"/>
          <p:cNvCxnSpPr>
            <a:cxnSpLocks noChangeShapeType="1"/>
            <a:stCxn id="68" idx="4"/>
            <a:endCxn id="74" idx="0"/>
          </p:cNvCxnSpPr>
          <p:nvPr/>
        </p:nvCxnSpPr>
        <p:spPr bwMode="auto">
          <a:xfrm flipH="1">
            <a:off x="6354865" y="3754835"/>
            <a:ext cx="505471" cy="30417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4241800" y="2720564"/>
            <a:ext cx="1404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TL 5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62949" y="5679025"/>
            <a:ext cx="9180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/>
              <a:t>Jeder Mäkler vermittelt pro Monat 2 durchschnittliche Lösungen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362949" y="6060479"/>
            <a:ext cx="918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Provision CHF 25’280.-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 MONATSPLAN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241701" y="2100435"/>
            <a:ext cx="140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000" dirty="0"/>
              <a:t>6. Monat</a:t>
            </a:r>
          </a:p>
        </p:txBody>
      </p:sp>
      <p:sp>
        <p:nvSpPr>
          <p:cNvPr id="92" name="AutoShape 19"/>
          <p:cNvSpPr>
            <a:spLocks noChangeArrowheads="1"/>
          </p:cNvSpPr>
          <p:nvPr/>
        </p:nvSpPr>
        <p:spPr bwMode="auto">
          <a:xfrm>
            <a:off x="8373038" y="4067310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3" name="AutoShape 20"/>
          <p:cNvCxnSpPr>
            <a:cxnSpLocks noChangeShapeType="1"/>
            <a:stCxn id="61" idx="4"/>
            <a:endCxn id="92" idx="0"/>
          </p:cNvCxnSpPr>
          <p:nvPr/>
        </p:nvCxnSpPr>
        <p:spPr bwMode="auto">
          <a:xfrm>
            <a:off x="8579413" y="3761069"/>
            <a:ext cx="794" cy="306241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AutoShape 19"/>
          <p:cNvSpPr>
            <a:spLocks noChangeArrowheads="1"/>
          </p:cNvSpPr>
          <p:nvPr/>
        </p:nvSpPr>
        <p:spPr bwMode="auto">
          <a:xfrm>
            <a:off x="7148692" y="4059007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7" name="AutoShape 20"/>
          <p:cNvCxnSpPr>
            <a:cxnSpLocks noChangeShapeType="1"/>
            <a:stCxn id="68" idx="4"/>
            <a:endCxn id="96" idx="0"/>
          </p:cNvCxnSpPr>
          <p:nvPr/>
        </p:nvCxnSpPr>
        <p:spPr bwMode="auto">
          <a:xfrm>
            <a:off x="6860336" y="3754835"/>
            <a:ext cx="495525" cy="30417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AutoShape 19"/>
          <p:cNvSpPr>
            <a:spLocks noChangeArrowheads="1"/>
          </p:cNvSpPr>
          <p:nvPr/>
        </p:nvSpPr>
        <p:spPr bwMode="auto">
          <a:xfrm>
            <a:off x="5249962" y="4750082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99" name="AutoShape 20"/>
          <p:cNvCxnSpPr>
            <a:cxnSpLocks noChangeShapeType="1"/>
            <a:stCxn id="53" idx="4"/>
            <a:endCxn id="98" idx="0"/>
          </p:cNvCxnSpPr>
          <p:nvPr/>
        </p:nvCxnSpPr>
        <p:spPr bwMode="auto">
          <a:xfrm>
            <a:off x="4953695" y="4445282"/>
            <a:ext cx="503436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AutoShape 19"/>
          <p:cNvSpPr>
            <a:spLocks noChangeArrowheads="1"/>
          </p:cNvSpPr>
          <p:nvPr/>
        </p:nvSpPr>
        <p:spPr bwMode="auto">
          <a:xfrm>
            <a:off x="2369098" y="4063898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101" name="AutoShape 20"/>
          <p:cNvCxnSpPr>
            <a:cxnSpLocks noChangeShapeType="1"/>
            <a:stCxn id="72" idx="4"/>
            <a:endCxn id="100" idx="0"/>
          </p:cNvCxnSpPr>
          <p:nvPr/>
        </p:nvCxnSpPr>
        <p:spPr bwMode="auto">
          <a:xfrm flipH="1">
            <a:off x="2576267" y="3759482"/>
            <a:ext cx="499333" cy="30441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utoShape 23"/>
          <p:cNvSpPr>
            <a:spLocks noChangeArrowheads="1"/>
          </p:cNvSpPr>
          <p:nvPr/>
        </p:nvSpPr>
        <p:spPr bwMode="auto">
          <a:xfrm>
            <a:off x="2874268" y="4750082"/>
            <a:ext cx="411162" cy="381000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50" name="AutoShape 24"/>
          <p:cNvCxnSpPr>
            <a:cxnSpLocks noChangeShapeType="1"/>
            <a:stCxn id="73" idx="4"/>
            <a:endCxn id="49" idx="0"/>
          </p:cNvCxnSpPr>
          <p:nvPr/>
        </p:nvCxnSpPr>
        <p:spPr bwMode="auto">
          <a:xfrm>
            <a:off x="3079849" y="4445282"/>
            <a:ext cx="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AutoShape 19"/>
          <p:cNvSpPr>
            <a:spLocks noChangeArrowheads="1"/>
          </p:cNvSpPr>
          <p:nvPr/>
        </p:nvSpPr>
        <p:spPr bwMode="auto">
          <a:xfrm>
            <a:off x="6652800" y="4760930"/>
            <a:ext cx="414337" cy="381000"/>
          </a:xfrm>
          <a:prstGeom prst="smileyFace">
            <a:avLst>
              <a:gd name="adj" fmla="val 4653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cxnSp>
        <p:nvCxnSpPr>
          <p:cNvPr id="76" name="AutoShape 20"/>
          <p:cNvCxnSpPr>
            <a:cxnSpLocks noChangeShapeType="1"/>
            <a:stCxn id="69" idx="4"/>
            <a:endCxn id="71" idx="0"/>
          </p:cNvCxnSpPr>
          <p:nvPr/>
        </p:nvCxnSpPr>
        <p:spPr bwMode="auto">
          <a:xfrm>
            <a:off x="6854780" y="4443546"/>
            <a:ext cx="5189" cy="31738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57076045"/>
      </p:ext>
    </p:extLst>
  </p:cSld>
  <p:clrMapOvr>
    <a:masterClrMapping/>
  </p:clrMapOvr>
</p:sld>
</file>

<file path=ppt/theme/theme1.xml><?xml version="1.0" encoding="utf-8"?>
<a:theme xmlns:a="http://schemas.openxmlformats.org/drawingml/2006/main" name="FINQUE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A4-Papier (210 x 297 mm)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FINQUEST</vt:lpstr>
      <vt:lpstr>6 MONATSPLAN</vt:lpstr>
      <vt:lpstr>6 MONATSPLAN</vt:lpstr>
      <vt:lpstr>6 MONATSPLAN</vt:lpstr>
      <vt:lpstr>6 MONATSPLAN</vt:lpstr>
      <vt:lpstr>6 MONATSPLAN</vt:lpstr>
      <vt:lpstr>6 MONATSPLAN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Stefanie Meier</dc:creator>
  <cp:lastModifiedBy>Stefanie Meier</cp:lastModifiedBy>
  <cp:revision>1164</cp:revision>
  <cp:lastPrinted>2021-01-15T14:55:27Z</cp:lastPrinted>
  <dcterms:created xsi:type="dcterms:W3CDTF">2018-08-29T06:06:11Z</dcterms:created>
  <dcterms:modified xsi:type="dcterms:W3CDTF">2021-01-22T16:04:42Z</dcterms:modified>
</cp:coreProperties>
</file>